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622C7E70-E8D0-45D6-8737-9A70BB5D7C3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Consumer resource model for prediction of abundance dynamics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Clustering metabolite consumption matrix using inferred metabolite abundances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0" t="6209" r="16081" b="16962"/>
          <a:stretch/>
        </p:blipFill>
        <p:spPr>
          <a:xfrm>
            <a:off x="1802880" y="1110960"/>
            <a:ext cx="4757760" cy="4355640"/>
          </a:xfrm>
          <a:prstGeom prst="rect">
            <a:avLst/>
          </a:prstGeom>
          <a:ln>
            <a:noFill/>
          </a:ln>
        </p:spPr>
      </p:pic>
      <p:sp>
        <p:nvSpPr>
          <p:cNvPr id="44" name="TextShape 2"/>
          <p:cNvSpPr txBox="1"/>
          <p:nvPr/>
        </p:nvSpPr>
        <p:spPr>
          <a:xfrm>
            <a:off x="118800" y="1573560"/>
            <a:ext cx="2011680" cy="3332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#metabolites = 292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#clusters = 76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In the heatmap, clusters arranged in decreasing order of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Metabolites clustered by first embedding metabolite consumption matrix using UMAP, and then clustering in the embedding space using HDBSCAN (Hierarchical Density-Based Spatial Clustering of Applications with Noise) </a:t>
            </a:r>
            <a:endParaRPr b="0" lang="en-US" sz="1200" spc="-1" strike="noStrike">
              <a:latin typeface="Arial"/>
            </a:endParaRPr>
          </a:p>
        </p:txBody>
      </p:sp>
      <p:graphicFrame>
        <p:nvGraphicFramePr>
          <p:cNvPr id="45" name="Table 3"/>
          <p:cNvGraphicFramePr/>
          <p:nvPr/>
        </p:nvGraphicFramePr>
        <p:xfrm>
          <a:off x="6419160" y="1344240"/>
          <a:ext cx="3445200" cy="5395680"/>
        </p:xfrm>
        <a:graphic>
          <a:graphicData uri="http://schemas.openxmlformats.org/drawingml/2006/table">
            <a:tbl>
              <a:tblPr/>
              <a:tblGrid>
                <a:gridCol w="2645280"/>
                <a:gridCol w="949680"/>
              </a:tblGrid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Metabolites in cluster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Inferred abundance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000" spc="-1" strike="noStrike">
                          <a:latin typeface="Arial"/>
                        </a:rPr>
                        <a:t>'FRUCTOSE 6-PHOSPHATE', '5-AMINOPENTANOIC ACID', 'BENZALDEHYDE', 'MALEAMIC ACID', '3-DEHYDROSHIKIMIC ACID', 'METHYL BETA-GALACTOSIDE', 'ACETYLCHOLINE', 'DEOXYURIDINE'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0.3505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0312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000" spc="-1" strike="noStrike">
                          <a:latin typeface="Arial"/>
                        </a:rPr>
                        <a:t>CINNAMALDEHYDE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0.156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000" spc="-1" strike="noStrike">
                          <a:latin typeface="Arial"/>
                        </a:rPr>
                        <a:t>'GALACTOSAMINE', 'PIPECOLIC ACID', 'CROTONIC ACID', '3-FUROIC ACID', '2-METHYLBUTYRYLGLYCINE', '3-METHOXYTYRAMINE', "CYTIDINE 5'-DIPHOSPHOCHOLINE", '2,6-DIAMINOHEPTANEDIOIC ACID', 'N-ACETYLTRYPTOPHAN', 'PHENYLACETYLGLYCINE', 'PYRIDOXINE', 'SN-GLYCERO-3-PHOSPHOCHOLINE'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0.0812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71964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000" spc="-1" strike="noStrike">
                          <a:latin typeface="Arial"/>
                        </a:rPr>
                        <a:t>3'-CMP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en-US" sz="1000" spc="-1" strike="noStrike">
                          <a:latin typeface="Arial"/>
                        </a:rPr>
                        <a:t>0.0598</a:t>
                      </a:r>
                      <a:endParaRPr b="0" lang="en-US" sz="1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46" name="TextShape 4"/>
          <p:cNvSpPr txBox="1"/>
          <p:nvPr/>
        </p:nvSpPr>
        <p:spPr>
          <a:xfrm>
            <a:off x="7063200" y="1083240"/>
            <a:ext cx="256032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0" lang="en-US" sz="1200" spc="-1" strike="noStrike">
                <a:latin typeface="Arial"/>
              </a:rPr>
              <a:t>Top 4 metabolite clusters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</a:t>
            </a:r>
            <a:r>
              <a:rPr b="0" lang="en-US" sz="3000" spc="-1" strike="noStrike">
                <a:latin typeface="Arial"/>
              </a:rPr>
              <a:t>observed </a:t>
            </a:r>
            <a:r>
              <a:rPr b="0" lang="en-US" sz="3000" spc="-1" strike="noStrike">
                <a:latin typeface="Arial"/>
              </a:rPr>
              <a:t>bacterial strain </a:t>
            </a:r>
            <a:r>
              <a:rPr b="0" lang="en-US" sz="3000" spc="-1" strike="noStrike">
                <a:latin typeface="Arial"/>
              </a:rPr>
              <a:t>abundances </a:t>
            </a:r>
            <a:r>
              <a:rPr b="0" lang="en-US" sz="3000" spc="-1" strike="noStrike">
                <a:latin typeface="Arial"/>
              </a:rPr>
              <a:t>at passage 3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48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Blindly predict abundance starting with inoculum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0.6 between successive passages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3519000" y="1135080"/>
            <a:ext cx="6375960" cy="4462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observed bacterial strain abundances at passage 6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3599280" y="1182960"/>
            <a:ext cx="6246720" cy="4372560"/>
          </a:xfrm>
          <a:prstGeom prst="rect">
            <a:avLst/>
          </a:prstGeom>
          <a:ln>
            <a:noFill/>
          </a:ln>
        </p:spPr>
      </p:pic>
      <p:sp>
        <p:nvSpPr>
          <p:cNvPr id="52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Blindly predict abundance starting with inoculum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0.6 between successive passages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observed abundance growth ratio while transitioning from passage 1 to 2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4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Starting with strain abundances at passage 1, predict growth ratio for transition to passage 2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0.6 between successive passages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3519000" y="1135080"/>
            <a:ext cx="6375960" cy="4462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48640" y="22860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Model prediction without clustering metabolites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observed bacterial strain abundances at passage 3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Blindly predict abundance starting with inoculum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0.7 between successive passages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3519000" y="1135080"/>
            <a:ext cx="6375960" cy="4462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observed bacterial strain abundances at passage 6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3599280" y="1182960"/>
            <a:ext cx="6246720" cy="4372560"/>
          </a:xfrm>
          <a:prstGeom prst="rect">
            <a:avLst/>
          </a:prstGeom>
          <a:ln>
            <a:noFill/>
          </a:ln>
        </p:spPr>
      </p:pic>
      <p:sp>
        <p:nvSpPr>
          <p:cNvPr id="62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Blindly predict abundance starting with inoculum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0.7 between successive passages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latin typeface="Arial"/>
              </a:rPr>
              <a:t>Predicted vs observed abundance growth ratio while transitioning from passage 1 to 2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64" name="TextShape 2"/>
          <p:cNvSpPr txBox="1"/>
          <p:nvPr/>
        </p:nvSpPr>
        <p:spPr>
          <a:xfrm>
            <a:off x="182880" y="1920240"/>
            <a:ext cx="2807280" cy="2103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Starting with strain abundances at passage 1, predict growth ratio for transition to passage 2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inferred metabolite abundances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Using a dynamical model </a:t>
            </a:r>
            <a:endParaRPr b="0" lang="en-US" sz="1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rial"/>
              </a:rPr>
              <a:t>Assuming that metabolite distribution among strains is decided by strain abundances at a fraction (f (1 – p)) of 0.7 between successive passages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3519000" y="1135080"/>
            <a:ext cx="6375960" cy="4462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2023-04-18T14:46:36Z</dcterms:created>
  <dc:creator/>
  <dc:description/>
  <dc:language>en-US</dc:language>
  <cp:lastModifiedBy/>
  <dcterms:modified xsi:type="dcterms:W3CDTF">2023-04-18T15:57:24Z</dcterms:modified>
  <cp:revision>64</cp:revision>
  <dc:subject/>
  <dc:title/>
</cp:coreProperties>
</file>